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60" r:id="rId14"/>
    <p:sldId id="261" r:id="rId15"/>
    <p:sldId id="272" r:id="rId16"/>
    <p:sldId id="273" r:id="rId17"/>
    <p:sldId id="26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0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D5EED-1F97-4F2A-811F-B406A6F5E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6FCF6A-DAC1-4A22-A1C6-A0C1CA265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9BA167-AEEE-4559-9105-E11736C7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58F570-0948-42B2-B245-2276DF0C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0469EB-3B43-40F1-9C8F-5C55808B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57502E-ADA1-4703-BE6A-90EC32899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83F820-8511-4AEB-A7F8-C180233D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C0C2A1-FF7D-471E-8FA1-A25D6995C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59927C-E196-4F8B-BE78-B0265D05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19FB7E-4634-4081-90FA-BDF4F037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13F617-253E-4968-935B-F729E238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935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5565FE5-936C-4D58-B110-6BD636F51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0E107A-F4DC-4882-A245-18341C994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9F21D-998A-494D-B1AC-CEEA66F1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6098C-5E07-4A5C-846B-42D1D374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4B1240-AFF0-4266-B9D2-CDF6D91E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725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E1750-A55B-4A2D-8471-C9510DBF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7A60F8-AA53-40C9-B452-00103893C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47A2D-2165-4A86-A3DC-98D52342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F1C277-C663-437F-A88C-1F46E74B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5FF699-36C2-4C91-8E88-E8F1F952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89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92686-7282-45C5-A1CA-1E2396489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41C1EB-8D1A-405A-90EE-EEF654850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9A63BF-95DB-451C-A393-8EB886D7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CC378A-B188-426B-97F2-446EEF48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B1D353-F7BC-4B27-8F9A-142ABD17D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89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54AE4-53C9-4448-A18C-D97E48EB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1FA3FE-A45F-4BC9-A0BA-ED0064F8B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21550F-444A-4C32-ACD5-A7E2B1E69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C50DEC-31B2-4797-BD25-9E88FE05F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957C74-571A-4687-BAAE-8880B6DB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B2AE59-EF63-409D-B700-8512D8F0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0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71D196-6724-4B91-88B9-37A1AEA90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2808C6-E189-4881-A60D-ABD64CDDF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4CE4E8-3625-4901-941F-39E386435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344FE26-5621-48BB-BD4F-0093C73F8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617D29-96DE-4435-88B0-70690737D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94DCE13-EFEC-4B04-9F50-762BAB3A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8A74D00-3619-4E6B-84AD-9D709753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A968D57-4D33-4B2A-BC03-C35E07DF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29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C0A9B-6BA3-4967-B402-E8BA2E2F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CB36D5-C88F-42A1-98FD-DB440AAB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3BBD3A-F0E0-4278-A00F-9960D708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2CA90A-4144-4C1F-998C-A9BA38F9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54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C1FEDA-AE0F-4552-88F5-1E574F604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CF1511-058F-4DB8-8B8E-63E8C98AD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A0D7AC-717A-4196-B600-3842686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45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674CB-933E-47AA-80B1-1254834D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1EC3B-2DB2-407D-A200-9CEA49F98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CFEB9-3240-4969-9D56-8483FE09F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F2006B-952D-421D-BA6A-A3121AD9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287F04-387E-42C3-8F43-31DF6689F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AA591D-B38E-4EE4-A687-4DB4015E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145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71156-7968-4E0B-BC72-B01A8EE0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03F869-536E-4047-B517-DEEDAEFC6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E4CC05-2190-4B44-99F8-FD3A96F4E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54FCE9-DED7-44ED-A344-37982091E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E58A79-A089-48D5-B22C-EECD8971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FFEA4F-6BF2-4892-8445-F1D35AE8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50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338F6-2F64-4880-9A86-91B15CB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F16AEF-67F7-40CD-BB5B-B72EAE489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61215D-997F-44B3-BB00-61FBD44F4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5B34F-EC8D-454F-9882-95A213DFD72C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1FF930-B53D-4CDB-9D4D-8DA857BA9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2C8DD5-4CDC-44A1-BB3D-16F785EEE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0477D-0D85-4578-B12D-54F946DDF8DB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D0B3E7-1680-4C1F-BE26-F7D72BB204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9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19AC7-4E0F-43A5-BB44-6CD84AD14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5298" y="1852810"/>
            <a:ext cx="6241403" cy="1818969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Маркетинговый анализ компании</a:t>
            </a:r>
          </a:p>
        </p:txBody>
      </p:sp>
      <p:pic>
        <p:nvPicPr>
          <p:cNvPr id="1026" name="Picture 2" descr="Файл:ISsoft logo.png">
            <a:extLst>
              <a:ext uri="{FF2B5EF4-FFF2-40B4-BE49-F238E27FC236}">
                <a16:creationId xmlns:a16="http://schemas.microsoft.com/office/drawing/2014/main" id="{04D7A896-7D5E-4210-84D2-E2C12A3E1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09" y="4215224"/>
            <a:ext cx="3544780" cy="19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703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B6CA0C0-5E56-448A-BE4D-7B02CB381981}"/>
              </a:ext>
            </a:extLst>
          </p:cNvPr>
          <p:cNvSpPr txBox="1"/>
          <p:nvPr/>
        </p:nvSpPr>
        <p:spPr>
          <a:xfrm>
            <a:off x="5166963" y="5636554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Лето 2018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EFBC71-C6E0-49B0-8A1E-0AAABB52D9CF}"/>
              </a:ext>
            </a:extLst>
          </p:cNvPr>
          <p:cNvSpPr/>
          <p:nvPr/>
        </p:nvSpPr>
        <p:spPr>
          <a:xfrm>
            <a:off x="5100439" y="5668857"/>
            <a:ext cx="1854994" cy="716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537" y="241033"/>
            <a:ext cx="1828801" cy="780184"/>
          </a:xfrm>
        </p:spPr>
        <p:txBody>
          <a:bodyPr/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История</a:t>
            </a:r>
            <a:r>
              <a:rPr lang="ru-RU" dirty="0"/>
              <a:t>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2C08082-984C-45BF-B290-5CF020452A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7" y="1375846"/>
            <a:ext cx="7014843" cy="4040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CE27235-90A9-40FF-918D-098B20AF61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47" y="1185330"/>
            <a:ext cx="5896106" cy="4284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CBF2ED9-DFF2-4C7C-91DC-D2835633A2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931" y="1285784"/>
            <a:ext cx="7466011" cy="4040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C1C84D-1119-4404-8166-2E758743E041}"/>
              </a:ext>
            </a:extLst>
          </p:cNvPr>
          <p:cNvSpPr txBox="1"/>
          <p:nvPr/>
        </p:nvSpPr>
        <p:spPr>
          <a:xfrm>
            <a:off x="5113537" y="5631276"/>
            <a:ext cx="171393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Лето 2019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19047DF-A04D-48CD-A191-7682C71DC2D8}"/>
              </a:ext>
            </a:extLst>
          </p:cNvPr>
          <p:cNvSpPr/>
          <p:nvPr/>
        </p:nvSpPr>
        <p:spPr>
          <a:xfrm>
            <a:off x="5067177" y="5570354"/>
            <a:ext cx="1854994" cy="716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7D6527-9141-4EE2-8874-044D24016A23}"/>
              </a:ext>
            </a:extLst>
          </p:cNvPr>
          <p:cNvSpPr txBox="1"/>
          <p:nvPr/>
        </p:nvSpPr>
        <p:spPr>
          <a:xfrm>
            <a:off x="5100439" y="5615463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Осень 2019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59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8" grpId="0" animBg="1"/>
      <p:bldP spid="20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537" y="241033"/>
            <a:ext cx="1828801" cy="780184"/>
          </a:xfrm>
        </p:spPr>
        <p:txBody>
          <a:bodyPr/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История</a:t>
            </a:r>
            <a:r>
              <a:rPr lang="ru-RU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1C84D-1119-4404-8166-2E758743E041}"/>
              </a:ext>
            </a:extLst>
          </p:cNvPr>
          <p:cNvSpPr txBox="1"/>
          <p:nvPr/>
        </p:nvSpPr>
        <p:spPr>
          <a:xfrm>
            <a:off x="1578741" y="1654495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Осень 2019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969F-6966-4CD7-949D-77831794D864}"/>
              </a:ext>
            </a:extLst>
          </p:cNvPr>
          <p:cNvSpPr txBox="1"/>
          <p:nvPr/>
        </p:nvSpPr>
        <p:spPr>
          <a:xfrm>
            <a:off x="6703250" y="1342286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Зима 2020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CA0C0-5E56-448A-BE4D-7B02CB381981}"/>
              </a:ext>
            </a:extLst>
          </p:cNvPr>
          <p:cNvSpPr txBox="1"/>
          <p:nvPr/>
        </p:nvSpPr>
        <p:spPr>
          <a:xfrm>
            <a:off x="1766614" y="5685398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Весна 2020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7D6527-9141-4EE2-8874-044D24016A23}"/>
              </a:ext>
            </a:extLst>
          </p:cNvPr>
          <p:cNvSpPr txBox="1"/>
          <p:nvPr/>
        </p:nvSpPr>
        <p:spPr>
          <a:xfrm>
            <a:off x="7974222" y="5356520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Зима 2021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8F9702-438F-42F1-88E9-0B4A3075135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3" y="2117088"/>
            <a:ext cx="4343400" cy="2623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B82B63C-D6C5-483B-8E1C-97D72B9D1E0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97" y="3509666"/>
            <a:ext cx="4507007" cy="2150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2CD4246-DE10-46E2-BE3E-68D3F42CE71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09" y="1887773"/>
            <a:ext cx="4815840" cy="2150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A69A7B7-9566-41C1-8D3F-0EBE7E8ED559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3" b="19246"/>
          <a:stretch/>
        </p:blipFill>
        <p:spPr bwMode="auto">
          <a:xfrm>
            <a:off x="5877451" y="3583618"/>
            <a:ext cx="5773741" cy="1671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8872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537" y="241033"/>
            <a:ext cx="1828801" cy="780184"/>
          </a:xfrm>
        </p:spPr>
        <p:txBody>
          <a:bodyPr/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История</a:t>
            </a:r>
            <a:r>
              <a:rPr lang="ru-RU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CA0C0-5E56-448A-BE4D-7B02CB381981}"/>
              </a:ext>
            </a:extLst>
          </p:cNvPr>
          <p:cNvSpPr txBox="1"/>
          <p:nvPr/>
        </p:nvSpPr>
        <p:spPr>
          <a:xfrm>
            <a:off x="1198444" y="320483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Лето 2021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7D6527-9141-4EE2-8874-044D24016A23}"/>
              </a:ext>
            </a:extLst>
          </p:cNvPr>
          <p:cNvSpPr txBox="1"/>
          <p:nvPr/>
        </p:nvSpPr>
        <p:spPr>
          <a:xfrm>
            <a:off x="9810418" y="3435671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Конец 2021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DDFDAC-2BF6-4563-95F6-E8050E119F5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57" y="1105304"/>
            <a:ext cx="4612061" cy="2099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D26FAE-C1F8-4E1F-A7B2-938A2F929F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82" y="1105304"/>
            <a:ext cx="5196840" cy="2320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22DB03C-6239-463E-8F4E-6C2C6C214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582" y="2723041"/>
            <a:ext cx="7292709" cy="2633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1E4C5E-8463-46FE-968A-A14C21DEC3EE}"/>
              </a:ext>
            </a:extLst>
          </p:cNvPr>
          <p:cNvSpPr txBox="1"/>
          <p:nvPr/>
        </p:nvSpPr>
        <p:spPr>
          <a:xfrm>
            <a:off x="5113537" y="5443504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Весна 2023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965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559" y="166658"/>
            <a:ext cx="5526909" cy="780184"/>
          </a:xfrm>
        </p:spPr>
        <p:txBody>
          <a:bodyPr>
            <a:normAutofit/>
          </a:bodyPr>
          <a:lstStyle/>
          <a:p>
            <a:r>
              <a:rPr lang="ru-RU" dirty="0">
                <a:latin typeface="Bahnschrift Light Condensed" panose="020B0502040204020203" pitchFamily="34" charset="0"/>
              </a:rPr>
              <a:t>Статистика доходов </a:t>
            </a:r>
            <a:r>
              <a:rPr lang="en-US" dirty="0" err="1">
                <a:latin typeface="Bahnschrift Light Condensed" panose="020B0502040204020203" pitchFamily="34" charset="0"/>
              </a:rPr>
              <a:t>ISsoft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C0E475-C7DB-4A32-BA21-AADBD0226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562" y="946842"/>
            <a:ext cx="8056485" cy="53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5024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989" y="255434"/>
            <a:ext cx="4985372" cy="780184"/>
          </a:xfrm>
        </p:spPr>
        <p:txBody>
          <a:bodyPr>
            <a:normAutofit/>
          </a:bodyPr>
          <a:lstStyle/>
          <a:p>
            <a:r>
              <a:rPr lang="ru-RU" dirty="0">
                <a:latin typeface="Bahnschrift Light Condensed" panose="020B0502040204020203" pitchFamily="34" charset="0"/>
              </a:rPr>
              <a:t>Офисы </a:t>
            </a:r>
            <a:r>
              <a:rPr lang="en-US" dirty="0" err="1">
                <a:latin typeface="Bahnschrift Light Condensed" panose="020B0502040204020203" pitchFamily="34" charset="0"/>
              </a:rPr>
              <a:t>Issoft</a:t>
            </a:r>
            <a:r>
              <a:rPr lang="en-US" dirty="0">
                <a:latin typeface="Bahnschrift Light Condensed" panose="020B0502040204020203" pitchFamily="34" charset="0"/>
              </a:rPr>
              <a:t> </a:t>
            </a:r>
            <a:r>
              <a:rPr lang="ru-RU" dirty="0">
                <a:latin typeface="Bahnschrift Light Condensed" panose="020B0502040204020203" pitchFamily="34" charset="0"/>
              </a:rPr>
              <a:t>в Беларуси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798EBC-DB5C-44D0-A2B0-D0A43BC3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26" y="1639243"/>
            <a:ext cx="2613888" cy="3485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3C9F7A-C4BC-41CF-BD93-4B7026C8821F}"/>
              </a:ext>
            </a:extLst>
          </p:cNvPr>
          <p:cNvSpPr txBox="1"/>
          <p:nvPr/>
        </p:nvSpPr>
        <p:spPr>
          <a:xfrm>
            <a:off x="603526" y="512442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ahnschrift Condensed" panose="020B0502040204020203" pitchFamily="34" charset="0"/>
              </a:rPr>
              <a:t>Брест</a:t>
            </a:r>
          </a:p>
        </p:txBody>
      </p:sp>
      <p:pic>
        <p:nvPicPr>
          <p:cNvPr id="5122" name="Picture 2" descr="ISsoft Solutions, IT company, Minsk, vulica Hurskaha, 44 — Yandex Maps">
            <a:extLst>
              <a:ext uri="{FF2B5EF4-FFF2-40B4-BE49-F238E27FC236}">
                <a16:creationId xmlns:a16="http://schemas.microsoft.com/office/drawing/2014/main" id="{7E00D17B-30C3-4874-BEE1-0724D658E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44" y="1156349"/>
            <a:ext cx="4762500" cy="2676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950F5-60C7-43AF-BAAC-DCBD27CD89BC}"/>
              </a:ext>
            </a:extLst>
          </p:cNvPr>
          <p:cNvSpPr txBox="1"/>
          <p:nvPr/>
        </p:nvSpPr>
        <p:spPr>
          <a:xfrm>
            <a:off x="10726169" y="3832874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ahnschrift Condensed" panose="020B0502040204020203" pitchFamily="34" charset="0"/>
              </a:rPr>
              <a:t>Минск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232ADE5-7AAE-422F-AEC9-03C65F14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68" y="1870076"/>
            <a:ext cx="2965361" cy="2224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D5978-B017-4AE8-B33C-C19C96E1A796}"/>
              </a:ext>
            </a:extLst>
          </p:cNvPr>
          <p:cNvSpPr txBox="1"/>
          <p:nvPr/>
        </p:nvSpPr>
        <p:spPr>
          <a:xfrm>
            <a:off x="3389113" y="1408411"/>
            <a:ext cx="126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ahnschrift Condensed" panose="020B0502040204020203" pitchFamily="34" charset="0"/>
              </a:rPr>
              <a:t>Гродно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B59EE0BF-A157-4A31-BDC2-454E8D44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44" y="4094097"/>
            <a:ext cx="3189759" cy="2127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75B538-F336-4CF2-AA3E-9D82D9FEFE80}"/>
              </a:ext>
            </a:extLst>
          </p:cNvPr>
          <p:cNvSpPr txBox="1"/>
          <p:nvPr/>
        </p:nvSpPr>
        <p:spPr>
          <a:xfrm>
            <a:off x="9132394" y="6221641"/>
            <a:ext cx="126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Bahnschrift Condensed" panose="020B0502040204020203" pitchFamily="34" charset="0"/>
              </a:rPr>
              <a:t>Гомель</a:t>
            </a:r>
          </a:p>
        </p:txBody>
      </p:sp>
    </p:spTree>
    <p:extLst>
      <p:ext uri="{BB962C8B-B14F-4D97-AF65-F5344CB8AC3E}">
        <p14:creationId xmlns:p14="http://schemas.microsoft.com/office/powerpoint/2010/main" val="3537250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4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075" y="170202"/>
            <a:ext cx="4985372" cy="780184"/>
          </a:xfrm>
        </p:spPr>
        <p:txBody>
          <a:bodyPr>
            <a:normAutofit/>
          </a:bodyPr>
          <a:lstStyle/>
          <a:p>
            <a:r>
              <a:rPr lang="ru-RU" dirty="0">
                <a:latin typeface="Bahnschrift Light Condensed" panose="020B0502040204020203" pitchFamily="34" charset="0"/>
              </a:rPr>
              <a:t>Последние новости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C9F7A-C4BC-41CF-BD93-4B7026C8821F}"/>
              </a:ext>
            </a:extLst>
          </p:cNvPr>
          <p:cNvSpPr txBox="1"/>
          <p:nvPr/>
        </p:nvSpPr>
        <p:spPr>
          <a:xfrm>
            <a:off x="1140220" y="1095721"/>
            <a:ext cx="4887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Завершился 9-й сезон Innovation </a:t>
            </a:r>
            <a:r>
              <a:rPr lang="ru-RU" b="1" dirty="0" err="1"/>
              <a:t>Sandbox</a:t>
            </a:r>
            <a:r>
              <a:rPr lang="ru-RU" b="1" dirty="0"/>
              <a:t> – внутреннего стартап-инкубатора для сотрудников </a:t>
            </a:r>
            <a:r>
              <a:rPr lang="ru-RU" b="1" dirty="0" err="1"/>
              <a:t>Coherent</a:t>
            </a:r>
            <a:r>
              <a:rPr lang="ru-RU" b="1" dirty="0"/>
              <a:t> Solutions и </a:t>
            </a:r>
            <a:r>
              <a:rPr lang="ru-RU" b="1" dirty="0" err="1"/>
              <a:t>ISsoft</a:t>
            </a:r>
            <a:r>
              <a:rPr lang="ru-RU" b="1" dirty="0"/>
              <a:t>. После нескольких месяцев подготовки 6 участников презентовали свои проекты на </a:t>
            </a:r>
            <a:r>
              <a:rPr lang="ru-RU" b="1" dirty="0" err="1"/>
              <a:t>Demo</a:t>
            </a:r>
            <a:r>
              <a:rPr lang="ru-RU" b="1" dirty="0"/>
              <a:t> Day. Сразу 2 из них получили наивысшую оценку жюри – впервые за историю существования корпоративной «песочницы».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B036B9-A425-454D-846D-808BF09C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91" y="3549380"/>
            <a:ext cx="5004047" cy="2814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D94E766-F24D-4932-87CD-0C88763C0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t="19776" r="33096" b="17904"/>
          <a:stretch/>
        </p:blipFill>
        <p:spPr bwMode="auto">
          <a:xfrm>
            <a:off x="6347993" y="1047847"/>
            <a:ext cx="5236907" cy="2563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B3408B-372C-4513-9783-9DBF63665CD1}"/>
              </a:ext>
            </a:extLst>
          </p:cNvPr>
          <p:cNvSpPr txBox="1"/>
          <p:nvPr/>
        </p:nvSpPr>
        <p:spPr>
          <a:xfrm>
            <a:off x="6347993" y="3778828"/>
            <a:ext cx="4660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Одна из победительниц, Елизавета </a:t>
            </a:r>
            <a:r>
              <a:rPr lang="ru-RU" b="1" dirty="0" err="1"/>
              <a:t>Юхо</a:t>
            </a:r>
            <a:r>
              <a:rPr lang="ru-RU" b="1" dirty="0"/>
              <a:t>, представила на конкурс </a:t>
            </a:r>
            <a:r>
              <a:rPr lang="ru-RU" b="1" dirty="0" err="1"/>
              <a:t>InvestNow</a:t>
            </a:r>
            <a:r>
              <a:rPr lang="ru-RU" b="1" dirty="0"/>
              <a:t> – инструмент для инвесторов с </a:t>
            </a:r>
            <a:r>
              <a:rPr lang="ru-RU" b="1" dirty="0" err="1"/>
              <a:t>мультипортфелем</a:t>
            </a:r>
            <a:r>
              <a:rPr lang="ru-RU" b="1" dirty="0"/>
              <a:t>. Валерия </a:t>
            </a:r>
            <a:r>
              <a:rPr lang="ru-RU" b="1" dirty="0" err="1"/>
              <a:t>Хиневич</a:t>
            </a:r>
            <a:r>
              <a:rPr lang="ru-RU" b="1" dirty="0"/>
              <a:t>, разделившая с ней первое место, презентовала </a:t>
            </a:r>
            <a:r>
              <a:rPr lang="ru-RU" b="1" dirty="0" err="1"/>
              <a:t>ToGather</a:t>
            </a:r>
            <a:r>
              <a:rPr lang="ru-RU" b="1" dirty="0"/>
              <a:t> – приложение для поиска компании для культурного отдыха.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4353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992" y="183925"/>
            <a:ext cx="1682878" cy="78018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Bahnschrift Light Condensed" panose="020B0502040204020203" pitchFamily="34" charset="0"/>
              </a:rPr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C9F7A-C4BC-41CF-BD93-4B7026C8821F}"/>
              </a:ext>
            </a:extLst>
          </p:cNvPr>
          <p:cNvSpPr txBox="1"/>
          <p:nvPr/>
        </p:nvSpPr>
        <p:spPr>
          <a:xfrm>
            <a:off x="6096000" y="1351508"/>
            <a:ext cx="54844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Bahnschrift Condensed" panose="020B0502040204020203" pitchFamily="34" charset="0"/>
              </a:rPr>
              <a:t>ISsoft</a:t>
            </a:r>
            <a:r>
              <a:rPr lang="ru-RU" sz="2400" dirty="0">
                <a:latin typeface="Bahnschrift Condensed" panose="020B0502040204020203" pitchFamily="34" charset="0"/>
              </a:rPr>
              <a:t> - компания, которая имеет высокие перспективы развития в своей отрасли. Она активно развивается и расширяет свой бизнес, привлекая новых клиентов и партнеров. Компания постоянно улучшает свои продукты и услуги, используя новейшие технологии и инновационные подходы. Благодаря этому </a:t>
            </a:r>
            <a:r>
              <a:rPr lang="ru-RU" sz="2400" dirty="0" err="1">
                <a:latin typeface="Bahnschrift Condensed" panose="020B0502040204020203" pitchFamily="34" charset="0"/>
              </a:rPr>
              <a:t>ISsoft</a:t>
            </a:r>
            <a:r>
              <a:rPr lang="ru-RU" sz="2400" dirty="0">
                <a:latin typeface="Bahnschrift Condensed" panose="020B0502040204020203" pitchFamily="34" charset="0"/>
              </a:rPr>
              <a:t> становится все более конкурентоспособной и успешной на рынке. </a:t>
            </a:r>
            <a:endParaRPr lang="en-US" sz="2400" dirty="0">
              <a:latin typeface="Bahnschrift Condensed" panose="020B0502040204020203" pitchFamily="34" charset="0"/>
            </a:endParaRPr>
          </a:p>
        </p:txBody>
      </p:sp>
      <p:pic>
        <p:nvPicPr>
          <p:cNvPr id="7172" name="Picture 4" descr="Презентация компании: зачем нужна, типовая структура, удачные примеры и  образцы | Calltouch.Блог | Calltouch.Блог">
            <a:extLst>
              <a:ext uri="{FF2B5EF4-FFF2-40B4-BE49-F238E27FC236}">
                <a16:creationId xmlns:a16="http://schemas.microsoft.com/office/drawing/2014/main" id="{01EF04E5-2EF3-47A7-ADF7-E56A1719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70" y="1328198"/>
            <a:ext cx="4763242" cy="346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C5563-E815-477D-9A56-577ED524DF21}"/>
              </a:ext>
            </a:extLst>
          </p:cNvPr>
          <p:cNvSpPr txBox="1"/>
          <p:nvPr/>
        </p:nvSpPr>
        <p:spPr>
          <a:xfrm>
            <a:off x="1354243" y="4952832"/>
            <a:ext cx="10030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latin typeface="Bahnschrift Condensed" panose="020B0502040204020203" pitchFamily="34" charset="0"/>
              </a:rPr>
              <a:t>В связи с этим, можно с уверенностью сказать, что компания имеет отличные перспективы для дальнейшего развития и процветания.</a:t>
            </a:r>
          </a:p>
        </p:txBody>
      </p:sp>
    </p:spTree>
    <p:extLst>
      <p:ext uri="{BB962C8B-B14F-4D97-AF65-F5344CB8AC3E}">
        <p14:creationId xmlns:p14="http://schemas.microsoft.com/office/powerpoint/2010/main" val="386541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19AC7-4E0F-43A5-BB44-6CD84AD14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5298" y="1852810"/>
            <a:ext cx="5866861" cy="1818969"/>
          </a:xfrm>
        </p:spPr>
        <p:txBody>
          <a:bodyPr>
            <a:normAutofit/>
          </a:bodyPr>
          <a:lstStyle/>
          <a:p>
            <a:r>
              <a:rPr lang="ru-RU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pic>
        <p:nvPicPr>
          <p:cNvPr id="1026" name="Picture 2" descr="Файл:ISsoft logo.png">
            <a:extLst>
              <a:ext uri="{FF2B5EF4-FFF2-40B4-BE49-F238E27FC236}">
                <a16:creationId xmlns:a16="http://schemas.microsoft.com/office/drawing/2014/main" id="{04D7A896-7D5E-4210-84D2-E2C12A3E1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73" y="4028793"/>
            <a:ext cx="3544780" cy="192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0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596" y="290945"/>
            <a:ext cx="1917578" cy="780184"/>
          </a:xfrm>
        </p:spPr>
        <p:txBody>
          <a:bodyPr>
            <a:noAutofit/>
          </a:bodyPr>
          <a:lstStyle/>
          <a:p>
            <a:r>
              <a:rPr lang="en-US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ISsoft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B6C53F-1884-47F9-BAA8-EEE7E996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68" y="1557635"/>
            <a:ext cx="4121245" cy="2490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0EA571-0760-4B21-BBFB-D425DCECA6B2}"/>
              </a:ext>
            </a:extLst>
          </p:cNvPr>
          <p:cNvSpPr txBox="1"/>
          <p:nvPr/>
        </p:nvSpPr>
        <p:spPr>
          <a:xfrm>
            <a:off x="5871099" y="1709034"/>
            <a:ext cx="5859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 SemiConden" panose="020B0502040204020203" pitchFamily="34" charset="0"/>
              </a:rPr>
              <a:t>Компания </a:t>
            </a:r>
            <a:r>
              <a:rPr lang="ru-RU" dirty="0" err="1">
                <a:latin typeface="Bahnschrift SemiBold SemiConden" panose="020B0502040204020203" pitchFamily="34" charset="0"/>
              </a:rPr>
              <a:t>ISsoft</a:t>
            </a:r>
            <a:r>
              <a:rPr lang="ru-RU" dirty="0">
                <a:latin typeface="Bahnschrift SemiBold SemiConden" panose="020B0502040204020203" pitchFamily="34" charset="0"/>
              </a:rPr>
              <a:t> – один из крупнейших белорусских разработчиков IT решений для рынков США и Западной Европы. Основана в Минске в 2004 году как дочерняя компания корпорации </a:t>
            </a:r>
            <a:r>
              <a:rPr lang="ru-RU" dirty="0" err="1">
                <a:latin typeface="Bahnschrift SemiBold SemiConden" panose="020B0502040204020203" pitchFamily="34" charset="0"/>
              </a:rPr>
              <a:t>Coherent</a:t>
            </a:r>
            <a:r>
              <a:rPr lang="ru-RU" dirty="0">
                <a:latin typeface="Bahnschrift SemiBold SemiConden" panose="020B0502040204020203" pitchFamily="34" charset="0"/>
              </a:rPr>
              <a:t> </a:t>
            </a:r>
            <a:r>
              <a:rPr lang="ru-RU" dirty="0" err="1">
                <a:latin typeface="Bahnschrift SemiBold SemiConden" panose="020B0502040204020203" pitchFamily="34" charset="0"/>
              </a:rPr>
              <a:t>Solutions</a:t>
            </a:r>
            <a:r>
              <a:rPr lang="ru-RU" dirty="0">
                <a:latin typeface="Bahnschrift SemiBold SemiConden" panose="020B0502040204020203" pitchFamily="34" charset="0"/>
              </a:rPr>
              <a:t>, </a:t>
            </a:r>
            <a:r>
              <a:rPr lang="ru-RU" dirty="0" err="1">
                <a:latin typeface="Bahnschrift SemiBold SemiConden" panose="020B0502040204020203" pitchFamily="34" charset="0"/>
              </a:rPr>
              <a:t>Inc</a:t>
            </a:r>
            <a:r>
              <a:rPr lang="ru-RU" dirty="0">
                <a:latin typeface="Bahnschrift SemiBold SemiConden" panose="020B0502040204020203" pitchFamily="34" charset="0"/>
              </a:rPr>
              <a:t>. (США). Резидент Парка Высоких Технологий с 2007 года.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55892B1-56C5-40CE-9CB7-2BB30956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422" y="3775718"/>
            <a:ext cx="3629529" cy="2420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9B6C3B4-19C3-4961-832F-FBE63FCB9C83}"/>
              </a:ext>
            </a:extLst>
          </p:cNvPr>
          <p:cNvSpPr txBox="1"/>
          <p:nvPr/>
        </p:nvSpPr>
        <p:spPr>
          <a:xfrm>
            <a:off x="1429304" y="4356927"/>
            <a:ext cx="56639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 SemiConden" panose="020B0502040204020203" pitchFamily="34" charset="0"/>
              </a:rPr>
              <a:t>Центры разработки </a:t>
            </a:r>
            <a:r>
              <a:rPr lang="ru-RU" dirty="0" err="1">
                <a:latin typeface="Bahnschrift SemiBold SemiConden" panose="020B0502040204020203" pitchFamily="34" charset="0"/>
              </a:rPr>
              <a:t>ISsoft</a:t>
            </a:r>
            <a:r>
              <a:rPr lang="ru-RU" dirty="0">
                <a:latin typeface="Bahnschrift SemiBold SemiConden" panose="020B0502040204020203" pitchFamily="34" charset="0"/>
              </a:rPr>
              <a:t> в Минске и Бресте насчитывают более 2000 квалифицированных сотрудников. Инженерами </a:t>
            </a:r>
            <a:r>
              <a:rPr lang="ru-RU" dirty="0" err="1">
                <a:latin typeface="Bahnschrift SemiBold SemiConden" panose="020B0502040204020203" pitchFamily="34" charset="0"/>
              </a:rPr>
              <a:t>ISsoft</a:t>
            </a:r>
            <a:r>
              <a:rPr lang="ru-RU" dirty="0">
                <a:latin typeface="Bahnschrift SemiBold SemiConden" panose="020B0502040204020203" pitchFamily="34" charset="0"/>
              </a:rPr>
              <a:t> успешно реализовано более 1000 проектов для заказчиков из различных сфер: финансы, страхование, медицина, автомобильное производство, индустрия развлечений, туризм и путешествия. </a:t>
            </a:r>
          </a:p>
        </p:txBody>
      </p:sp>
    </p:spTree>
    <p:extLst>
      <p:ext uri="{BB962C8B-B14F-4D97-AF65-F5344CB8AC3E}">
        <p14:creationId xmlns:p14="http://schemas.microsoft.com/office/powerpoint/2010/main" val="1325097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7154FC0A-A8D8-4FCA-A09F-17203748FBC1}"/>
              </a:ext>
            </a:extLst>
          </p:cNvPr>
          <p:cNvSpPr/>
          <p:nvPr/>
        </p:nvSpPr>
        <p:spPr>
          <a:xfrm>
            <a:off x="1501808" y="1255136"/>
            <a:ext cx="2742202" cy="896645"/>
          </a:xfrm>
          <a:prstGeom prst="roundRect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Системный анализ, бизнес-анализ</a:t>
            </a:r>
          </a:p>
          <a:p>
            <a:pPr algn="ctr"/>
            <a:endParaRPr lang="ru-RU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CAFE240E-BDEF-4921-8B3D-415676D8CCA5}"/>
              </a:ext>
            </a:extLst>
          </p:cNvPr>
          <p:cNvSpPr/>
          <p:nvPr/>
        </p:nvSpPr>
        <p:spPr>
          <a:xfrm>
            <a:off x="8620925" y="1945843"/>
            <a:ext cx="2687679" cy="896645"/>
          </a:xfrm>
          <a:prstGeom prst="roundRect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Обработка данных</a:t>
            </a:r>
          </a:p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BD319471-3630-45F8-B9A8-0BCCE3ADC82D}"/>
              </a:ext>
            </a:extLst>
          </p:cNvPr>
          <p:cNvSpPr/>
          <p:nvPr/>
        </p:nvSpPr>
        <p:spPr>
          <a:xfrm>
            <a:off x="8927365" y="3594317"/>
            <a:ext cx="2867487" cy="1076289"/>
          </a:xfrm>
          <a:prstGeom prst="roundRect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Техническая и (или) криптографическая защита информации</a:t>
            </a:r>
          </a:p>
          <a:p>
            <a:pPr algn="ctr"/>
            <a:endParaRPr lang="ru-RU" dirty="0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46AB5E02-D411-434D-9654-E269EE7F34E4}"/>
              </a:ext>
            </a:extLst>
          </p:cNvPr>
          <p:cNvSpPr/>
          <p:nvPr/>
        </p:nvSpPr>
        <p:spPr>
          <a:xfrm>
            <a:off x="1750379" y="4821543"/>
            <a:ext cx="2867487" cy="896645"/>
          </a:xfrm>
          <a:prstGeom prst="roundRect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ИТ-консалтинг</a:t>
            </a:r>
          </a:p>
          <a:p>
            <a:pPr algn="ctr"/>
            <a:endParaRPr lang="ru-RU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4ADCDC01-3AB1-432D-9A64-A143640F826D}"/>
              </a:ext>
            </a:extLst>
          </p:cNvPr>
          <p:cNvSpPr/>
          <p:nvPr/>
        </p:nvSpPr>
        <p:spPr>
          <a:xfrm>
            <a:off x="267939" y="2752896"/>
            <a:ext cx="2867487" cy="1309057"/>
          </a:xfrm>
          <a:prstGeom prst="roundRect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Разработка ПО, ПАК с использованием технологий облачных вычислений</a:t>
            </a:r>
          </a:p>
          <a:p>
            <a:pPr algn="ctr"/>
            <a:endParaRPr lang="ru-RU" dirty="0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187484B1-98A3-4672-8B58-374687D344DF}"/>
              </a:ext>
            </a:extLst>
          </p:cNvPr>
          <p:cNvSpPr/>
          <p:nvPr/>
        </p:nvSpPr>
        <p:spPr>
          <a:xfrm>
            <a:off x="5751863" y="5107929"/>
            <a:ext cx="2867487" cy="1364282"/>
          </a:xfrm>
          <a:prstGeom prst="roundRect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Разработка ПО, программно-аппаратных средств с использованием технологии </a:t>
            </a:r>
            <a:r>
              <a:rPr lang="ru-RU" dirty="0" err="1">
                <a:solidFill>
                  <a:schemeClr val="tx1"/>
                </a:solidFill>
                <a:latin typeface="Bahnschrift SemiBold SemiConden" panose="020B0502040204020203" pitchFamily="34" charset="0"/>
              </a:rPr>
              <a:t>блокчейн</a:t>
            </a:r>
            <a:endParaRPr lang="ru-RU" dirty="0">
              <a:solidFill>
                <a:schemeClr val="tx1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ru-RU" dirty="0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94141A0A-80FF-4C29-A580-8C03DD3AFC60}"/>
              </a:ext>
            </a:extLst>
          </p:cNvPr>
          <p:cNvSpPr/>
          <p:nvPr/>
        </p:nvSpPr>
        <p:spPr>
          <a:xfrm>
            <a:off x="5255580" y="713167"/>
            <a:ext cx="2867487" cy="896645"/>
          </a:xfrm>
          <a:prstGeom prst="roundRect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ru-RU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Разработка программного обеспечения (ПО)</a:t>
            </a:r>
          </a:p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C1AECC42-0375-48E6-8C28-ADF2364D5D15}"/>
              </a:ext>
            </a:extLst>
          </p:cNvPr>
          <p:cNvSpPr/>
          <p:nvPr/>
        </p:nvSpPr>
        <p:spPr>
          <a:xfrm>
            <a:off x="4017947" y="2687613"/>
            <a:ext cx="3713121" cy="1610139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Деятельность</a:t>
            </a:r>
            <a:endParaRPr lang="ru-RU" sz="3200" dirty="0">
              <a:solidFill>
                <a:schemeClr val="tx1"/>
              </a:solidFill>
            </a:endParaRPr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4BED7C38-B1BD-432B-A3EF-39C7CEBAB168}"/>
              </a:ext>
            </a:extLst>
          </p:cNvPr>
          <p:cNvCxnSpPr>
            <a:stCxn id="59" idx="0"/>
            <a:endCxn id="39" idx="2"/>
          </p:cNvCxnSpPr>
          <p:nvPr/>
        </p:nvCxnSpPr>
        <p:spPr>
          <a:xfrm flipV="1">
            <a:off x="5874508" y="1609812"/>
            <a:ext cx="814816" cy="1077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FF8542A5-0106-4100-9970-060D479BC3B6}"/>
              </a:ext>
            </a:extLst>
          </p:cNvPr>
          <p:cNvCxnSpPr>
            <a:cxnSpLocks/>
            <a:stCxn id="59" idx="7"/>
            <a:endCxn id="34" idx="1"/>
          </p:cNvCxnSpPr>
          <p:nvPr/>
        </p:nvCxnSpPr>
        <p:spPr>
          <a:xfrm flipV="1">
            <a:off x="7187294" y="2394166"/>
            <a:ext cx="1433631" cy="529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A1A51F1E-1B0D-4548-9D60-892E0E7BD414}"/>
              </a:ext>
            </a:extLst>
          </p:cNvPr>
          <p:cNvCxnSpPr>
            <a:cxnSpLocks/>
            <a:stCxn id="59" idx="6"/>
            <a:endCxn id="35" idx="1"/>
          </p:cNvCxnSpPr>
          <p:nvPr/>
        </p:nvCxnSpPr>
        <p:spPr>
          <a:xfrm>
            <a:off x="7731068" y="3492683"/>
            <a:ext cx="1196297" cy="639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BB45DB39-F335-49A4-A807-18290A1B864E}"/>
              </a:ext>
            </a:extLst>
          </p:cNvPr>
          <p:cNvCxnSpPr>
            <a:cxnSpLocks/>
            <a:stCxn id="59" idx="5"/>
            <a:endCxn id="38" idx="0"/>
          </p:cNvCxnSpPr>
          <p:nvPr/>
        </p:nvCxnSpPr>
        <p:spPr>
          <a:xfrm flipH="1">
            <a:off x="7185607" y="4061953"/>
            <a:ext cx="1687" cy="1045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004BE93A-6261-4E59-9A89-FE6D715FA788}"/>
              </a:ext>
            </a:extLst>
          </p:cNvPr>
          <p:cNvCxnSpPr>
            <a:stCxn id="59" idx="3"/>
            <a:endCxn id="36" idx="0"/>
          </p:cNvCxnSpPr>
          <p:nvPr/>
        </p:nvCxnSpPr>
        <p:spPr>
          <a:xfrm flipH="1">
            <a:off x="3184123" y="4061953"/>
            <a:ext cx="1377598" cy="7595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1D6DA3EA-C42D-4863-9920-AE0098CB9F92}"/>
              </a:ext>
            </a:extLst>
          </p:cNvPr>
          <p:cNvCxnSpPr>
            <a:cxnSpLocks/>
            <a:stCxn id="59" idx="1"/>
            <a:endCxn id="29" idx="2"/>
          </p:cNvCxnSpPr>
          <p:nvPr/>
        </p:nvCxnSpPr>
        <p:spPr>
          <a:xfrm flipH="1" flipV="1">
            <a:off x="2872909" y="2151781"/>
            <a:ext cx="1688812" cy="7716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F76BAB69-1EBE-47E8-BBF3-4F91C6C235A8}"/>
              </a:ext>
            </a:extLst>
          </p:cNvPr>
          <p:cNvCxnSpPr>
            <a:cxnSpLocks/>
            <a:stCxn id="59" idx="2"/>
            <a:endCxn id="37" idx="3"/>
          </p:cNvCxnSpPr>
          <p:nvPr/>
        </p:nvCxnSpPr>
        <p:spPr>
          <a:xfrm flipH="1" flipV="1">
            <a:off x="3135426" y="3407425"/>
            <a:ext cx="882521" cy="852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3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388" y="206289"/>
            <a:ext cx="1734105" cy="764802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История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9ED75-84CE-4960-B4A7-F7A0D4217050}"/>
              </a:ext>
            </a:extLst>
          </p:cNvPr>
          <p:cNvSpPr txBox="1"/>
          <p:nvPr/>
        </p:nvSpPr>
        <p:spPr>
          <a:xfrm>
            <a:off x="1078625" y="3752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Начало 2003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B9B76F-6912-4349-9092-6A58028346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25" y="971091"/>
            <a:ext cx="4889936" cy="2690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0B9126-B2A6-4D08-A98C-26925CBD46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441" y="2647235"/>
            <a:ext cx="5202314" cy="2973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0F49DD-9138-4F52-9188-0322C2F649AE}"/>
              </a:ext>
            </a:extLst>
          </p:cNvPr>
          <p:cNvSpPr txBox="1"/>
          <p:nvPr/>
        </p:nvSpPr>
        <p:spPr>
          <a:xfrm>
            <a:off x="9304417" y="5690584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Весна 2003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0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9" y="179072"/>
            <a:ext cx="1828801" cy="780184"/>
          </a:xfrm>
        </p:spPr>
        <p:txBody>
          <a:bodyPr/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История</a:t>
            </a:r>
            <a:r>
              <a:rPr lang="ru-RU" dirty="0"/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32D961-EFD8-4A66-B45D-0886C0A8C3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62" y="1120898"/>
            <a:ext cx="4820575" cy="2421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4CE674-D89A-4EBE-BED0-E52D94C4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74" y="1120897"/>
            <a:ext cx="4605476" cy="2057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22A477-17FC-4ABF-95B1-6714CE18E3B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61" y="3872208"/>
            <a:ext cx="5250180" cy="2345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94FDEE-AD26-4FAD-97BA-0EB3FAED8AE4}"/>
              </a:ext>
            </a:extLst>
          </p:cNvPr>
          <p:cNvSpPr txBox="1"/>
          <p:nvPr/>
        </p:nvSpPr>
        <p:spPr>
          <a:xfrm>
            <a:off x="1211790" y="3542190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Осень 2003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FCC1AC-66CB-45F1-AFB9-48A7645B8F87}"/>
              </a:ext>
            </a:extLst>
          </p:cNvPr>
          <p:cNvSpPr txBox="1"/>
          <p:nvPr/>
        </p:nvSpPr>
        <p:spPr>
          <a:xfrm>
            <a:off x="9358725" y="3218010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Конец 2004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314F03-ABF4-4DC7-BA52-4D23AE15761F}"/>
              </a:ext>
            </a:extLst>
          </p:cNvPr>
          <p:cNvSpPr txBox="1"/>
          <p:nvPr/>
        </p:nvSpPr>
        <p:spPr>
          <a:xfrm>
            <a:off x="6942338" y="6217263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Начало 2005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36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537" y="241033"/>
            <a:ext cx="1828801" cy="780184"/>
          </a:xfrm>
        </p:spPr>
        <p:txBody>
          <a:bodyPr/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История</a:t>
            </a:r>
            <a:r>
              <a:rPr lang="ru-RU" dirty="0"/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CDD851-25DE-49BF-9974-05BC9A7C06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1405249"/>
            <a:ext cx="5135880" cy="22942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3BB5E1-7C2B-4CCE-A483-952905DB7E18}"/>
              </a:ext>
            </a:extLst>
          </p:cNvPr>
          <p:cNvSpPr txBox="1"/>
          <p:nvPr/>
        </p:nvSpPr>
        <p:spPr>
          <a:xfrm>
            <a:off x="8002920" y="6095999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Конец 2006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2C9162-EA94-43C9-AAC1-0E05F57B34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47" y="1413187"/>
            <a:ext cx="5100320" cy="2278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20349F-D4C0-45C7-8BEA-BBBD5120AE8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5" t="38708" r="28421" b="32221"/>
          <a:stretch/>
        </p:blipFill>
        <p:spPr bwMode="auto">
          <a:xfrm>
            <a:off x="444455" y="4381550"/>
            <a:ext cx="4106780" cy="1654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77A7A5-29C3-4C15-A5E2-EFACA23D447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493" y="3966576"/>
            <a:ext cx="4700528" cy="2129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C1C84D-1119-4404-8166-2E758743E041}"/>
              </a:ext>
            </a:extLst>
          </p:cNvPr>
          <p:cNvSpPr txBox="1"/>
          <p:nvPr/>
        </p:nvSpPr>
        <p:spPr>
          <a:xfrm>
            <a:off x="292326" y="6101914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Весна 2006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440DB-7DF6-4940-8307-E8452B3164B1}"/>
              </a:ext>
            </a:extLst>
          </p:cNvPr>
          <p:cNvSpPr txBox="1"/>
          <p:nvPr/>
        </p:nvSpPr>
        <p:spPr>
          <a:xfrm>
            <a:off x="10026316" y="3691567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Лето 2005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969F-6966-4CD7-949D-77831794D864}"/>
              </a:ext>
            </a:extLst>
          </p:cNvPr>
          <p:cNvSpPr txBox="1"/>
          <p:nvPr/>
        </p:nvSpPr>
        <p:spPr>
          <a:xfrm>
            <a:off x="845015" y="3764988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Весна 2005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969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537" y="241033"/>
            <a:ext cx="1828801" cy="780184"/>
          </a:xfrm>
        </p:spPr>
        <p:txBody>
          <a:bodyPr/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История</a:t>
            </a:r>
            <a:r>
              <a:rPr lang="ru-RU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BB5E1-7C2B-4CCE-A483-952905DB7E18}"/>
              </a:ext>
            </a:extLst>
          </p:cNvPr>
          <p:cNvSpPr txBox="1"/>
          <p:nvPr/>
        </p:nvSpPr>
        <p:spPr>
          <a:xfrm>
            <a:off x="7952732" y="5940878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Лето 2013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1C84D-1119-4404-8166-2E758743E041}"/>
              </a:ext>
            </a:extLst>
          </p:cNvPr>
          <p:cNvSpPr txBox="1"/>
          <p:nvPr/>
        </p:nvSpPr>
        <p:spPr>
          <a:xfrm>
            <a:off x="2374128" y="6130912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Начало 2010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440DB-7DF6-4940-8307-E8452B3164B1}"/>
              </a:ext>
            </a:extLst>
          </p:cNvPr>
          <p:cNvSpPr txBox="1"/>
          <p:nvPr/>
        </p:nvSpPr>
        <p:spPr>
          <a:xfrm>
            <a:off x="7372604" y="3130874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Осень 2012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969F-6966-4CD7-949D-77831794D864}"/>
              </a:ext>
            </a:extLst>
          </p:cNvPr>
          <p:cNvSpPr txBox="1"/>
          <p:nvPr/>
        </p:nvSpPr>
        <p:spPr>
          <a:xfrm>
            <a:off x="2491949" y="3599049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Лето 2007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FFE922-73BD-4349-AAC2-37D5A9729B2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35" y="1021217"/>
            <a:ext cx="3901440" cy="2601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CA91622-4657-4E0D-8F55-2006823564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77" y="4114643"/>
            <a:ext cx="4511040" cy="2014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78CEB3-E30C-4D6E-B4B4-7B81BC3D48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37" y="1111606"/>
            <a:ext cx="4549140" cy="203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3CB92B-033B-47BF-84AD-22960921261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784" y="3764988"/>
            <a:ext cx="4725035" cy="2110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95079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537" y="241033"/>
            <a:ext cx="1828801" cy="780184"/>
          </a:xfrm>
        </p:spPr>
        <p:txBody>
          <a:bodyPr/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История</a:t>
            </a:r>
            <a:r>
              <a:rPr lang="ru-RU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1C84D-1119-4404-8166-2E758743E041}"/>
              </a:ext>
            </a:extLst>
          </p:cNvPr>
          <p:cNvSpPr txBox="1"/>
          <p:nvPr/>
        </p:nvSpPr>
        <p:spPr>
          <a:xfrm>
            <a:off x="983781" y="5879195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Конец 2013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440DB-7DF6-4940-8307-E8452B3164B1}"/>
              </a:ext>
            </a:extLst>
          </p:cNvPr>
          <p:cNvSpPr txBox="1"/>
          <p:nvPr/>
        </p:nvSpPr>
        <p:spPr>
          <a:xfrm>
            <a:off x="8109821" y="3332467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Конец 2015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969F-6966-4CD7-949D-77831794D864}"/>
              </a:ext>
            </a:extLst>
          </p:cNvPr>
          <p:cNvSpPr txBox="1"/>
          <p:nvPr/>
        </p:nvSpPr>
        <p:spPr>
          <a:xfrm>
            <a:off x="4219361" y="4675172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Лето 2015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D06B1B-CF45-4AF4-8B71-F415E0638AC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7" r="22010"/>
          <a:stretch/>
        </p:blipFill>
        <p:spPr bwMode="auto">
          <a:xfrm>
            <a:off x="631676" y="3563300"/>
            <a:ext cx="2573634" cy="2223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9EBEA52-E69F-4F75-94D0-53E8C5D4CF9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7" r="32493"/>
          <a:stretch/>
        </p:blipFill>
        <p:spPr bwMode="auto">
          <a:xfrm>
            <a:off x="4023253" y="1931376"/>
            <a:ext cx="2112561" cy="2687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52E63E-764C-4A78-8B17-AD56E988A13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" t="25002" r="5663" b="24483"/>
          <a:stretch/>
        </p:blipFill>
        <p:spPr bwMode="auto">
          <a:xfrm>
            <a:off x="6535707" y="1697548"/>
            <a:ext cx="5020859" cy="1577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8863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74AB4-956D-47C6-A0A2-CA143FB0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537" y="241033"/>
            <a:ext cx="1828801" cy="780184"/>
          </a:xfrm>
        </p:spPr>
        <p:txBody>
          <a:bodyPr/>
          <a:lstStyle/>
          <a:p>
            <a:pPr algn="ctr"/>
            <a:r>
              <a:rPr lang="ru-RU" dirty="0">
                <a:latin typeface="Bahnschrift Condensed" panose="020B0502040204020203" pitchFamily="34" charset="0"/>
              </a:rPr>
              <a:t>История</a:t>
            </a:r>
            <a:r>
              <a:rPr lang="ru-RU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1C84D-1119-4404-8166-2E758743E041}"/>
              </a:ext>
            </a:extLst>
          </p:cNvPr>
          <p:cNvSpPr txBox="1"/>
          <p:nvPr/>
        </p:nvSpPr>
        <p:spPr>
          <a:xfrm>
            <a:off x="2581918" y="735920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Весна 2017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3969F-6966-4CD7-949D-77831794D864}"/>
              </a:ext>
            </a:extLst>
          </p:cNvPr>
          <p:cNvSpPr txBox="1"/>
          <p:nvPr/>
        </p:nvSpPr>
        <p:spPr>
          <a:xfrm>
            <a:off x="7961582" y="735919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Лето 2017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BDC62A-CE4A-4F6B-A96E-B03AFC4E81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1197585"/>
            <a:ext cx="5158740" cy="23044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0A82207-F707-41B7-A804-500C92517E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86" y="1197585"/>
            <a:ext cx="5158738" cy="23044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F9716D7-4130-4364-A73D-DC710312DAE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3678368"/>
            <a:ext cx="5158740" cy="2324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7E8EBC-9EBE-4E09-AC06-D849E9F014F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85" y="3678367"/>
            <a:ext cx="5158739" cy="2324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6CA0C0-5E56-448A-BE4D-7B02CB381981}"/>
              </a:ext>
            </a:extLst>
          </p:cNvPr>
          <p:cNvSpPr txBox="1"/>
          <p:nvPr/>
        </p:nvSpPr>
        <p:spPr>
          <a:xfrm>
            <a:off x="2581918" y="6003655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Конец 2017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7D6527-9141-4EE2-8874-044D24016A23}"/>
              </a:ext>
            </a:extLst>
          </p:cNvPr>
          <p:cNvSpPr txBox="1"/>
          <p:nvPr/>
        </p:nvSpPr>
        <p:spPr>
          <a:xfrm>
            <a:off x="7812502" y="600365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Bahnschrift Condensed" panose="020B0502040204020203" pitchFamily="34" charset="0"/>
              </a:rPr>
              <a:t>Начало 2018 года</a:t>
            </a:r>
            <a:endParaRPr lang="ru-RU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626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404</Words>
  <Application>Microsoft Office PowerPoint</Application>
  <PresentationFormat>Широкоэкранный</PresentationFormat>
  <Paragraphs>64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Bahnschrift Condensed</vt:lpstr>
      <vt:lpstr>Bahnschrift Light Condensed</vt:lpstr>
      <vt:lpstr>Bahnschrift SemiBold SemiConden</vt:lpstr>
      <vt:lpstr>Calibri</vt:lpstr>
      <vt:lpstr>Calibri Light</vt:lpstr>
      <vt:lpstr>Тема Office</vt:lpstr>
      <vt:lpstr>Маркетинговый анализ компании</vt:lpstr>
      <vt:lpstr>ISsoft</vt:lpstr>
      <vt:lpstr>Презентация PowerPoint</vt:lpstr>
      <vt:lpstr>История</vt:lpstr>
      <vt:lpstr>История </vt:lpstr>
      <vt:lpstr>История </vt:lpstr>
      <vt:lpstr>История </vt:lpstr>
      <vt:lpstr>История </vt:lpstr>
      <vt:lpstr>История </vt:lpstr>
      <vt:lpstr>История </vt:lpstr>
      <vt:lpstr>История </vt:lpstr>
      <vt:lpstr>История </vt:lpstr>
      <vt:lpstr>Статистика доходов ISsoft</vt:lpstr>
      <vt:lpstr>Офисы Issoft в Беларуси</vt:lpstr>
      <vt:lpstr>Последние новости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user</dc:creator>
  <cp:lastModifiedBy>Алексей Климович</cp:lastModifiedBy>
  <cp:revision>36</cp:revision>
  <dcterms:created xsi:type="dcterms:W3CDTF">2021-06-25T08:46:26Z</dcterms:created>
  <dcterms:modified xsi:type="dcterms:W3CDTF">2023-09-20T19:47:32Z</dcterms:modified>
</cp:coreProperties>
</file>